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E4194-061A-4D0C-B55B-24CBA5A8A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0A2E82-E5C7-4BCA-8610-AB0EA4DCA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9A933D-964A-4827-B22B-A480872C6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E329D9-B920-4923-982E-393445D18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02D86C-2472-4303-8AFB-F357FC15B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74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DEF54-545D-419E-AF86-BE730D8EF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618C79-7E54-4E8D-9E81-8D63CC01F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9A285B-4D34-45E2-BD91-D09ABC37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82A9A9-D406-4AF7-A1E1-D8BE46D7E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4BB2B0-60BC-452F-9D19-3C75E4740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91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6C6718-4D81-440C-B9CE-52C764606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187F21-FE10-4DF2-A3EA-70523B504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9A9804-C145-41E5-A7F6-C8095FE33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C08551-9D81-47E0-93E5-DA802B7A2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043076-4E0B-4667-854B-235ED3416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2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A4C5D-1DB6-4429-93C0-2A7C7EA40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134199-D3A7-4949-898F-A2F8AE5C2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16DCE3-34B5-4ACC-9F44-C08AD3A8C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7B1FAE-FB28-46EF-81BD-104B7FBAB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43794F-E52A-4CDC-8136-5D47D414A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934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696B3-B40A-4364-B746-E4D810EE7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F21402-6142-4E32-9E96-A885FE342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0CF60B-B0BF-457E-94E9-EFF0A0ED3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ECB256-C80D-4CD5-B3C6-93BB40DA1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17153D-785A-4DD2-9660-0C487375D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366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718CE-100B-4B35-B09C-B26E441A3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17C161-A1EB-47F7-8CF3-A21195A96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A4D35D-6C9B-4359-894D-C2197826D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8808F0-31D9-4D29-8351-D6BA8C08C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A054ED-D875-4367-B3E8-CD388F64A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DFF84A-ACF8-4877-982E-DBD3BF552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169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B76EDF-31F5-4DBA-AF5D-F820B3A77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6B727E-6829-46EA-97E0-D052F6364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49BDF8-55AF-41A7-83DE-9359183FC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57BD7B-15A8-41BB-9703-2228D7D48F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4BADD60-BC78-4E92-AFEB-468FD7B1C8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0A94A88-4C8A-4B01-88BC-316C464BB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812165-CAC5-4CA8-9179-408F89B02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C581799-0604-4D28-B3FC-EF8397D5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162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27A38-BC11-48DC-AA4A-A07D47C56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CBA5C5-B730-43FB-A9BF-B3E78735E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FA6C0DA-4D1B-440E-BADB-1E0145BB8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76327F-BF44-429C-BBD4-AE139261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718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987BA8-62D8-4F3C-8696-0E3D83180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2666FC3-A005-4D34-BDAB-FD52FF46C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B2A869-6D5B-4232-B8A2-80F14DD5F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827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C032BB-8264-4314-8D67-E3FC7A38D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555C45-CF64-4010-806B-EC4CF9E25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3519E0-C907-4B04-B0D7-EB2A078444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8AA291-FB0D-425D-BDC7-583AB1D96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F26C25-13B6-447E-B822-E9D27C5C5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968D43-638B-4085-910C-730800673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97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6536E7-C96D-4315-AA25-F985E2184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8716176-974F-45A7-AFC3-D348E191DA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911333-7B2A-40C4-AAB4-3D0A8C86F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893BF7-8E3E-403D-A934-A7342A520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9BFC06-87E5-44CC-9FB6-BE7B70BA2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6EE74E-C37C-4CB6-AAC1-9765EA63E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681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072DB-06C3-4E70-B555-EFEB8224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17B5BC-C289-4C0A-AD74-C9AC5652A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68102C-7600-4664-94E8-0F5F345BF4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710B4-FE03-42BD-A172-237014C64EE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F50B53-225A-43D8-B9B1-A8B450AF8E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BB4D37-F065-4D81-BF67-D1835422D1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08D9F-EBED-4D8D-A0A6-D8BEBDC8F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1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ne.nobl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ne.nobl.ru/manual/signatur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hyperlink" Target="https://cryptopro.ru/products/cades/plugi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2151368C-0C7B-4BAF-ABAD-DCB2064E94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93649"/>
            <a:ext cx="9144000" cy="1655762"/>
          </a:xfrm>
        </p:spPr>
        <p:txBody>
          <a:bodyPr/>
          <a:lstStyle/>
          <a:p>
            <a:r>
              <a:rPr lang="ru-RU" dirty="0"/>
              <a:t>Руководство пользователя</a:t>
            </a:r>
          </a:p>
          <a:p>
            <a:r>
              <a:rPr lang="ru-RU" dirty="0"/>
              <a:t>для организаций и физических лиц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16CA43-B78A-4DDA-8F80-6FC0B4127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940" y="71817"/>
            <a:ext cx="1016002" cy="10505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85E259-4203-483B-8430-C51B99497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147" y="1792913"/>
            <a:ext cx="7496478" cy="129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78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EDEFAB-F9A6-439E-A63A-255DA6318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Вход на платформу Фонда народного единства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CB4F1A-21D5-4F5A-91B1-4FA156FD2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740" y="365125"/>
            <a:ext cx="1018120" cy="10486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E22501-B825-49AE-BA60-8FFDB536C0EC}"/>
              </a:ext>
            </a:extLst>
          </p:cNvPr>
          <p:cNvSpPr txBox="1"/>
          <p:nvPr/>
        </p:nvSpPr>
        <p:spPr>
          <a:xfrm>
            <a:off x="1031846" y="2214694"/>
            <a:ext cx="111528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Платформа расположена по адресу </a:t>
            </a:r>
            <a:r>
              <a:rPr lang="en-US" dirty="0">
                <a:hlinkClick r:id="rId3"/>
              </a:rPr>
              <a:t>https://fne.nobl.ru/</a:t>
            </a:r>
            <a:endParaRPr lang="ru-RU" dirty="0"/>
          </a:p>
          <a:p>
            <a:r>
              <a:rPr lang="ru-RU" dirty="0"/>
              <a:t>На стартовой странице открывается возможность для организации стать партнёром Фонда, а для физического </a:t>
            </a:r>
          </a:p>
          <a:p>
            <a:r>
              <a:rPr lang="ru-RU" dirty="0"/>
              <a:t>лица сделать пожертвование в Фонд путём перечисления средств с банковской карты.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0579A9-CFE0-4D84-84F5-AFF7ECD5A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66" y="3245241"/>
            <a:ext cx="11152861" cy="349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53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1C50B-F59F-444D-8DAF-F16ACD8D9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Первый вход на платформу Фонда для юридических лиц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84FA23-AB70-499A-AB0B-A4F451EA1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740" y="365125"/>
            <a:ext cx="1018120" cy="10486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A2210-094D-459A-9127-5E3DC00994AC}"/>
              </a:ext>
            </a:extLst>
          </p:cNvPr>
          <p:cNvSpPr txBox="1"/>
          <p:nvPr/>
        </p:nvSpPr>
        <p:spPr>
          <a:xfrm>
            <a:off x="981512" y="2139193"/>
            <a:ext cx="10620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Осуществляется с Главной страницы через кнопки «Заключить соглашение», «Заключить договор» или «Вход в систему». Информацию о том, где и как можно получить сертификат ЭП, можно по ссылке на</a:t>
            </a:r>
          </a:p>
          <a:p>
            <a:r>
              <a:rPr lang="ru-RU" dirty="0"/>
              <a:t>                                                                                                           панели входа на платформу Фонда.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0B4F67-C0B7-451B-B03D-E71B059F5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266" y="3004783"/>
            <a:ext cx="5206767" cy="31864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3B402C9-03B1-496B-997C-D788322E2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673" y="2877422"/>
            <a:ext cx="5956850" cy="26306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BA6B2-1481-4C05-950B-DFA1AE5CCAF6}"/>
              </a:ext>
            </a:extLst>
          </p:cNvPr>
          <p:cNvSpPr txBox="1"/>
          <p:nvPr/>
        </p:nvSpPr>
        <p:spPr>
          <a:xfrm>
            <a:off x="6392411" y="3429000"/>
            <a:ext cx="58723" cy="488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DD903457-8CB0-4B58-8193-9DAC2EDA832A}"/>
              </a:ext>
            </a:extLst>
          </p:cNvPr>
          <p:cNvCxnSpPr>
            <a:cxnSpLocks/>
          </p:cNvCxnSpPr>
          <p:nvPr/>
        </p:nvCxnSpPr>
        <p:spPr>
          <a:xfrm flipH="1">
            <a:off x="9798341" y="2743200"/>
            <a:ext cx="578842" cy="20133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79E69C1-0702-4C64-816D-26026A3A3D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73" y="5597757"/>
            <a:ext cx="1995081" cy="71175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DA79C83-5959-44E1-8570-0FD61AB98570}"/>
              </a:ext>
            </a:extLst>
          </p:cNvPr>
          <p:cNvSpPr txBox="1"/>
          <p:nvPr/>
        </p:nvSpPr>
        <p:spPr>
          <a:xfrm>
            <a:off x="2625754" y="5597757"/>
            <a:ext cx="8665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Кнопка для письменного обращения в</a:t>
            </a:r>
          </a:p>
          <a:p>
            <a:r>
              <a:rPr lang="ru-RU" dirty="0"/>
              <a:t> техподдержку находится  внизу </a:t>
            </a:r>
          </a:p>
          <a:p>
            <a:r>
              <a:rPr lang="ru-RU" dirty="0"/>
              <a:t>страницы. Обратиться туда необходимо после выполнения всех мероприятий, описанных на следующей странице Инструкции.</a:t>
            </a:r>
          </a:p>
        </p:txBody>
      </p:sp>
    </p:spTree>
    <p:extLst>
      <p:ext uri="{BB962C8B-B14F-4D97-AF65-F5344CB8AC3E}">
        <p14:creationId xmlns:p14="http://schemas.microsoft.com/office/powerpoint/2010/main" val="1387260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1C50B-F59F-444D-8DAF-F16ACD8D9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Первый вход на платформу Фонда для юридических лиц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84FA23-AB70-499A-AB0B-A4F451EA1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740" y="365125"/>
            <a:ext cx="1018120" cy="10486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A2210-094D-459A-9127-5E3DC00994AC}"/>
              </a:ext>
            </a:extLst>
          </p:cNvPr>
          <p:cNvSpPr txBox="1"/>
          <p:nvPr/>
        </p:nvSpPr>
        <p:spPr>
          <a:xfrm>
            <a:off x="981513" y="2139193"/>
            <a:ext cx="108813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входе обязательно используйте устройство, на котором установлена программное обеспечение для работы КРИПТО-ПРО и электронная подпись. Вход на портал необходимо производить в Яндекс Браузере или в браузере </a:t>
            </a:r>
            <a:r>
              <a:rPr lang="ru-RU" dirty="0" err="1"/>
              <a:t>Chromium-Gost</a:t>
            </a:r>
            <a:r>
              <a:rPr lang="ru-RU" dirty="0"/>
              <a:t>. </a:t>
            </a:r>
            <a:r>
              <a:rPr lang="en-US" dirty="0"/>
              <a:t>VPN</a:t>
            </a:r>
            <a:r>
              <a:rPr lang="ru-RU" dirty="0"/>
              <a:t> не должен быть включен.</a:t>
            </a:r>
          </a:p>
          <a:p>
            <a:r>
              <a:rPr lang="ru-RU" i="1" dirty="0" err="1"/>
              <a:t>Chromium-Gost</a:t>
            </a:r>
            <a:r>
              <a:rPr lang="ru-RU" i="1" dirty="0"/>
              <a:t> — это модификация браузера </a:t>
            </a:r>
            <a:r>
              <a:rPr lang="ru-RU" i="1" dirty="0" err="1"/>
              <a:t>Chromium</a:t>
            </a:r>
            <a:r>
              <a:rPr lang="ru-RU" i="1" dirty="0"/>
              <a:t> с открытым исходным кодом, поддерживающая российские криптографические алгоритмы (ГОСТ) для защищенных соединений. Он необходим для доступа к </a:t>
            </a:r>
            <a:r>
              <a:rPr lang="ru-RU" i="1" dirty="0" err="1"/>
              <a:t>госсайтам</a:t>
            </a:r>
            <a:r>
              <a:rPr lang="ru-RU" i="1" dirty="0"/>
              <a:t> (Госуслуги, закупки) и использования КриптоПро.</a:t>
            </a:r>
          </a:p>
          <a:p>
            <a:r>
              <a:rPr lang="ru-RU" dirty="0"/>
              <a:t>Также можно воспользоваться страницей диагностики  ЭП: </a:t>
            </a:r>
            <a:r>
              <a:rPr lang="en-US" dirty="0">
                <a:hlinkClick r:id="rId3"/>
              </a:rPr>
              <a:t>https://fne.nobl.ru/manual/signature/</a:t>
            </a:r>
            <a:endParaRPr lang="ru-RU" dirty="0"/>
          </a:p>
          <a:p>
            <a:r>
              <a:rPr lang="ru-RU" dirty="0"/>
              <a:t>Проверьте, пожалуйста, что у вас установлен КриптоПро ЭЦП </a:t>
            </a:r>
            <a:r>
              <a:rPr lang="ru-RU" dirty="0" err="1"/>
              <a:t>Browser</a:t>
            </a:r>
            <a:r>
              <a:rPr lang="ru-RU" dirty="0"/>
              <a:t> </a:t>
            </a:r>
            <a:r>
              <a:rPr lang="ru-RU" dirty="0" err="1"/>
              <a:t>Plugin</a:t>
            </a:r>
            <a:r>
              <a:rPr lang="ru-RU" dirty="0"/>
              <a:t>: </a:t>
            </a:r>
            <a:r>
              <a:rPr lang="ru-RU" dirty="0">
                <a:hlinkClick r:id="rId4"/>
              </a:rPr>
              <a:t>https://cryptopro.ru/products/cades/plugin</a:t>
            </a:r>
            <a:endParaRPr lang="ru-RU" dirty="0"/>
          </a:p>
          <a:p>
            <a:r>
              <a:rPr lang="ru-RU" dirty="0"/>
              <a:t>Необходимо разрешить выполнение операции с </a:t>
            </a:r>
          </a:p>
          <a:p>
            <a:r>
              <a:rPr lang="ru-RU" dirty="0"/>
              <a:t>Ключами или сертификатами от имени пользователя: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DEE7D0-0746-4785-819C-CF15DDC2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2187" y="4469235"/>
            <a:ext cx="4951838" cy="213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59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1C50B-F59F-444D-8DAF-F16ACD8D9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Первый вход на платформу Фонда для юридических лиц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84FA23-AB70-499A-AB0B-A4F451EA1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740" y="365125"/>
            <a:ext cx="1018120" cy="10486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A2210-094D-459A-9127-5E3DC00994AC}"/>
              </a:ext>
            </a:extLst>
          </p:cNvPr>
          <p:cNvSpPr txBox="1"/>
          <p:nvPr/>
        </p:nvSpPr>
        <p:spPr>
          <a:xfrm>
            <a:off x="981512" y="2139193"/>
            <a:ext cx="1082674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  <a:p>
            <a:r>
              <a:rPr lang="ru-RU" dirty="0"/>
              <a:t>Вход необходимо осуществлять с использованием ЭП, в реквизитах которой указан должен присутствовать </a:t>
            </a:r>
          </a:p>
          <a:p>
            <a:r>
              <a:rPr lang="ru-RU" dirty="0"/>
              <a:t>ИНН организации. В этом случае при входе ваша организация с указанием основных реквизитов будет</a:t>
            </a:r>
          </a:p>
          <a:p>
            <a:r>
              <a:rPr lang="ru-RU" dirty="0"/>
              <a:t>создана автоматически. Необходимо будет проверить внесённую информацию и заполнить пустые поля</a:t>
            </a:r>
          </a:p>
          <a:p>
            <a:r>
              <a:rPr lang="ru-RU" dirty="0"/>
              <a:t>Обязательные для заполнения поля отмечены звёздочками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При возникновении проблем со входом необходимо обратиться в техническую поддержку – 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2738FF-F142-4958-A8D7-CA805323C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842" y="3609801"/>
            <a:ext cx="2724150" cy="10477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C54067-8C8D-47B9-B66F-CC333FED8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5189" y="5666561"/>
            <a:ext cx="1899101" cy="60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20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31785-8786-464E-B8B8-4735882CE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 Организации на Платформе. Вкладка «Соглашение»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449456-4131-492B-AF19-98D878AF9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785" y="1781213"/>
            <a:ext cx="8352809" cy="16672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308B5D-DFAB-4AB7-B36F-467A8695CCFC}"/>
              </a:ext>
            </a:extLst>
          </p:cNvPr>
          <p:cNvSpPr txBox="1"/>
          <p:nvPr/>
        </p:nvSpPr>
        <p:spPr>
          <a:xfrm>
            <a:off x="999857" y="3339130"/>
            <a:ext cx="73188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После заполнения всей необходимой информации об  организации открывается вкладка Соглашение, на </a:t>
            </a:r>
          </a:p>
          <a:p>
            <a:r>
              <a:rPr lang="ru-RU" dirty="0"/>
              <a:t>которой представлено автоматически сформированное Соглашение, с содержанием которого необходимо ознакомиться и подписать документ ЭП. Подписание должно осуществляться руководителем организации.</a:t>
            </a:r>
          </a:p>
          <a:p>
            <a:r>
              <a:rPr lang="ru-RU" dirty="0"/>
              <a:t>После подписания и отправки на этой вкладке будет отображаться информация о статусе рассмотрения Соглашения. </a:t>
            </a:r>
          </a:p>
          <a:p>
            <a:r>
              <a:rPr lang="ru-RU" dirty="0"/>
              <a:t>После подписания Соглашения руководителем Фонда на этой вкладке будет размещён печатный образ </a:t>
            </a:r>
          </a:p>
          <a:p>
            <a:r>
              <a:rPr lang="ru-RU" dirty="0"/>
              <a:t>Соглашения с отображением синих оттисков ЭП и указанием, что документ подписан ЭП.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AB504B-B8B6-43DE-B7BA-2AF8101D5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663" y="3948158"/>
            <a:ext cx="3660113" cy="19268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58B232-BC0B-492C-A29D-11B8D7D71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740" y="365125"/>
            <a:ext cx="1018120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82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13356-89A4-455E-AEAF-9FD1D8905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 организации. Вкладка «Пожертвования»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2572EA-4788-4EF7-9128-0E06FAC69439}"/>
              </a:ext>
            </a:extLst>
          </p:cNvPr>
          <p:cNvSpPr txBox="1"/>
          <p:nvPr/>
        </p:nvSpPr>
        <p:spPr>
          <a:xfrm>
            <a:off x="1162228" y="1690688"/>
            <a:ext cx="11033790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На этой вкладке отображаются операции, связанные с пожертвованиями: Запланированные пожертвования, </a:t>
            </a:r>
          </a:p>
          <a:p>
            <a:r>
              <a:rPr lang="ru-RU" dirty="0"/>
              <a:t>Оплаченные и Поступившие в Фонд (Подтверждённые), и их статусы. </a:t>
            </a:r>
          </a:p>
          <a:p>
            <a:r>
              <a:rPr lang="ru-RU" dirty="0"/>
              <a:t>Сюда приходит сообщение от Фонда с образцом заполнения Платёжного поручения. Образец заполнения</a:t>
            </a:r>
          </a:p>
          <a:p>
            <a:r>
              <a:rPr lang="ru-RU" dirty="0"/>
              <a:t>Можно скачать, нажав на иконку в правой части строки :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После  оплаты </a:t>
            </a:r>
            <a:r>
              <a:rPr lang="ru-RU" b="1" dirty="0"/>
              <a:t>необходимо</a:t>
            </a:r>
            <a:r>
              <a:rPr lang="ru-RU" dirty="0"/>
              <a:t> нажать на иконку «Загрузить платёжку» и </a:t>
            </a:r>
            <a:r>
              <a:rPr lang="ru-RU" b="1" dirty="0"/>
              <a:t>отправить в Фонд информацию </a:t>
            </a:r>
          </a:p>
          <a:p>
            <a:r>
              <a:rPr lang="ru-RU" b="1" dirty="0"/>
              <a:t>о перечисленном Пожертвовании</a:t>
            </a:r>
            <a:r>
              <a:rPr lang="ru-RU" dirty="0"/>
              <a:t> (дату и сумму), приложив скан</a:t>
            </a:r>
          </a:p>
          <a:p>
            <a:r>
              <a:rPr lang="ru-RU" dirty="0"/>
              <a:t>документа о перечислении.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В футере страницы расположена кнопка с запросом информации об операциях по использованию </a:t>
            </a:r>
          </a:p>
          <a:p>
            <a:r>
              <a:rPr lang="ru-RU" dirty="0"/>
              <a:t>Пожертвований организации: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F75E20-AFC3-47C6-9B13-3E1A1E0C4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914" y="6182947"/>
            <a:ext cx="1532501" cy="6181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915302-B39B-41AE-B899-C3AF31A1A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243" y="2519362"/>
            <a:ext cx="1152525" cy="6667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F0FEF9-B145-4718-88B7-FCDCD1D34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985" y="4054288"/>
            <a:ext cx="1331039" cy="11130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05C1DE-5292-4D35-AF18-E11D05B30F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1432" y="3683060"/>
            <a:ext cx="2673497" cy="20321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D96C0D-8FA4-4A7E-9CB2-5F338BE12A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4740" y="365125"/>
            <a:ext cx="1018120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63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03CE5F-C2D7-4B58-A6DD-2EEC33774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740" y="365125"/>
            <a:ext cx="1018120" cy="10486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E444A-4BC2-46E9-AD5C-247E15788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Личный кабинет организации. Вкладка</a:t>
            </a:r>
            <a:br>
              <a:rPr lang="ru-RU" dirty="0"/>
            </a:br>
            <a:r>
              <a:rPr lang="ru-RU" dirty="0"/>
              <a:t>«Уведомления»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8F9288-3BAC-41C4-92F6-2E6FAC6CBEEF}"/>
              </a:ext>
            </a:extLst>
          </p:cNvPr>
          <p:cNvSpPr txBox="1"/>
          <p:nvPr/>
        </p:nvSpPr>
        <p:spPr>
          <a:xfrm>
            <a:off x="981512" y="1929468"/>
            <a:ext cx="105917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 этой вкладке будут отображаться уведомления и сообщения, рассылаемые сотрудниками Фонда. Сюда</a:t>
            </a:r>
          </a:p>
          <a:p>
            <a:r>
              <a:rPr lang="ru-RU" dirty="0"/>
              <a:t>же будет направлен запрошенный Отчет об операциях по расходованию пожертвований организации.</a:t>
            </a:r>
          </a:p>
          <a:p>
            <a:r>
              <a:rPr lang="ru-RU" dirty="0"/>
              <a:t>О поступлении новых уведомлений и их количестве будет сигнализировать цифровая индикация: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323437-AE02-4111-932D-A918AB80E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962" y="2986087"/>
            <a:ext cx="5934075" cy="8858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28274B-0B5E-41F7-8944-820D550AC8F0}"/>
              </a:ext>
            </a:extLst>
          </p:cNvPr>
          <p:cNvSpPr txBox="1"/>
          <p:nvPr/>
        </p:nvSpPr>
        <p:spPr>
          <a:xfrm>
            <a:off x="1199626" y="4454554"/>
            <a:ext cx="8029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Внутри вкладки непрочитанное сообщение будет отмечено стикером «Новое»: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B955E4-99B3-4886-A1F5-B613877BB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575" y="4920188"/>
            <a:ext cx="3790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937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C7124-7585-4BD0-BC21-C33CA7545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Дополнительная информация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EBF829-694E-4D7C-BA92-88BB735C1BAC}"/>
              </a:ext>
            </a:extLst>
          </p:cNvPr>
          <p:cNvSpPr txBox="1"/>
          <p:nvPr/>
        </p:nvSpPr>
        <p:spPr>
          <a:xfrm>
            <a:off x="746620" y="1820411"/>
            <a:ext cx="1125282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Вход в личный кабинет организации возможен только по ЭП, в реквизитах которой прописан ИНН организации.</a:t>
            </a:r>
          </a:p>
          <a:p>
            <a:endParaRPr lang="ru-RU" dirty="0"/>
          </a:p>
          <a:p>
            <a:r>
              <a:rPr lang="ru-RU" dirty="0"/>
              <a:t>После двустороннего подписания Соглашения со стороны Партнёра Фонда и Фонда при входе представителя </a:t>
            </a:r>
          </a:p>
          <a:p>
            <a:r>
              <a:rPr lang="ru-RU" dirty="0"/>
              <a:t>Организации в ЛК он сразу перенаправляется на вкладку «Пожертвования».</a:t>
            </a:r>
          </a:p>
          <a:p>
            <a:endParaRPr lang="ru-RU" dirty="0"/>
          </a:p>
          <a:p>
            <a:r>
              <a:rPr lang="ru-RU" dirty="0"/>
              <a:t>При возникновении сбоев при входе на платформу необходимо обратиться в службу технической поддержки</a:t>
            </a:r>
          </a:p>
          <a:p>
            <a:r>
              <a:rPr lang="ru-RU" dirty="0"/>
              <a:t> платформы через кнопку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06E534-3F7A-47A5-A4BC-38C1D4BD2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740" y="365125"/>
            <a:ext cx="1018120" cy="10486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20094E-3647-45C1-B534-40A7B3449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85" y="4943562"/>
            <a:ext cx="11864830" cy="14744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EF736F-B51B-4F05-BB08-9B5F84283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8543" y="3548162"/>
            <a:ext cx="1899101" cy="607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D915ED-AE47-4856-ADCB-BDE4E9E0BACE}"/>
              </a:ext>
            </a:extLst>
          </p:cNvPr>
          <p:cNvSpPr txBox="1"/>
          <p:nvPr/>
        </p:nvSpPr>
        <p:spPr>
          <a:xfrm>
            <a:off x="838200" y="4364770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Документы фонда открываются при нажатии иконки на Главной странице:</a:t>
            </a:r>
          </a:p>
          <a:p>
            <a:endParaRPr lang="ru-RU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FE890C9-B7E9-4A53-9EFC-846E96B17131}"/>
              </a:ext>
            </a:extLst>
          </p:cNvPr>
          <p:cNvCxnSpPr/>
          <p:nvPr/>
        </p:nvCxnSpPr>
        <p:spPr>
          <a:xfrm>
            <a:off x="7902429" y="4639988"/>
            <a:ext cx="2759978" cy="5024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5070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642</Words>
  <Application>Microsoft Office PowerPoint</Application>
  <PresentationFormat>Широкоэкранный</PresentationFormat>
  <Paragraphs>72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Вход на платформу Фонда народного единства</vt:lpstr>
      <vt:lpstr>Первый вход на платформу Фонда для юридических лиц</vt:lpstr>
      <vt:lpstr>Первый вход на платформу Фонда для юридических лиц</vt:lpstr>
      <vt:lpstr>Первый вход на платформу Фонда для юридических лиц</vt:lpstr>
      <vt:lpstr>Личный кабинет Организации на Платформе. Вкладка «Соглашение» </vt:lpstr>
      <vt:lpstr>Личный кабинет организации. Вкладка «Пожертвования»</vt:lpstr>
      <vt:lpstr>Личный кабинет организации. Вкладка «Уведомления»</vt:lpstr>
      <vt:lpstr>Дополнительная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</cp:revision>
  <dcterms:created xsi:type="dcterms:W3CDTF">2024-10-30T09:00:49Z</dcterms:created>
  <dcterms:modified xsi:type="dcterms:W3CDTF">2026-05-14T11:55:37Z</dcterms:modified>
</cp:coreProperties>
</file>